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62" r:id="rId3"/>
    <p:sldId id="264" r:id="rId4"/>
    <p:sldId id="259" r:id="rId5"/>
    <p:sldId id="273" r:id="rId6"/>
    <p:sldId id="274" r:id="rId7"/>
    <p:sldId id="266" r:id="rId8"/>
    <p:sldId id="267" r:id="rId9"/>
    <p:sldId id="268" r:id="rId10"/>
    <p:sldId id="269" r:id="rId11"/>
    <p:sldId id="275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21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09"/>
    <p:restoredTop sz="94737"/>
  </p:normalViewPr>
  <p:slideViewPr>
    <p:cSldViewPr snapToGrid="0">
      <p:cViewPr>
        <p:scale>
          <a:sx n="110" d="100"/>
          <a:sy n="110" d="100"/>
        </p:scale>
        <p:origin x="952" y="5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2BEC5-43E8-AF44-9368-2FDA9BFFAC90}" type="datetimeFigureOut">
              <a:rPr lang="en-US" smtClean="0"/>
              <a:t>7/16/25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5A120-9588-964C-BE0A-10BD8FBA5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41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5A120-9588-964C-BE0A-10BD8FBA52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52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5A120-9588-964C-BE0A-10BD8FBA52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49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B97B4-5C00-8242-A5BE-BAAE5E08122D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09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B7C9A-D6B1-4C42-9745-6FA9FFD467F1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3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2B25-705D-6743-86B5-A26DC52E91A7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1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744FB-4877-BC4E-8FE8-D7AA56D06F66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3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9701B-4BCE-2143-AE00-A1903A54E2E8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5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E4EB7-A711-5E4A-B1B4-270390DBF365}" type="datetime1">
              <a:rPr lang="de-DE" smtClean="0"/>
              <a:t>16.07.25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D7F43-E8FD-8845-93BE-C740FA3DEACA}" type="datetime1">
              <a:rPr lang="de-DE" smtClean="0"/>
              <a:t>16.07.25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6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91CC0-4B48-124F-98D4-6D0DF17A566A}" type="datetime1">
              <a:rPr lang="de-DE" smtClean="0"/>
              <a:t>16.07.25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79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94BF-FB3C-A744-82A6-DE0603B61E9A}" type="datetime1">
              <a:rPr lang="de-DE" smtClean="0"/>
              <a:t>16.07.25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7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8AF-5E55-2A40-AD22-6E8A27812FB7}" type="datetime1">
              <a:rPr lang="de-DE" smtClean="0"/>
              <a:t>16.07.25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2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8FAD-6812-0E4D-BAB8-5BF2821DC125}" type="datetime1">
              <a:rPr lang="de-DE" smtClean="0"/>
              <a:t>16.07.25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54D61A-98C3-6A4D-B268-B93A1F39634A}" type="datetime1">
              <a:rPr lang="de-DE" smtClean="0"/>
              <a:t>16.07.25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D4B18A-03CC-834A-8CB6-3A76CDF8E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4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4.png"/><Relationship Id="rId4" Type="http://schemas.openxmlformats.org/officeDocument/2006/relationships/image" Target="../media/image14.png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AC9D-10A8-2D6B-E493-7AC96BD2D8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9C349F-8604-E51B-4D3C-342CB2FE64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67C47-E2C8-8E2C-9F98-3CBD1CEF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C7C35-8E92-FC75-F1A0-9F1757DC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5BC256-C2A4-1E25-6B30-878149133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771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10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44F11A-3E5D-D61F-B184-5E3B57B02DB7}"/>
              </a:ext>
            </a:extLst>
          </p:cNvPr>
          <p:cNvSpPr txBox="1"/>
          <p:nvPr/>
        </p:nvSpPr>
        <p:spPr>
          <a:xfrm>
            <a:off x="3847845" y="1690688"/>
            <a:ext cx="3313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Dockerfile</a:t>
            </a:r>
            <a:endParaRPr lang="en-US" dirty="0">
              <a:latin typeface="GEIST MONO ROMAN" pitchFamily="2" charset="77"/>
              <a:ea typeface="GEIST MONO ROMAN" pitchFamily="2" charset="77"/>
              <a:cs typeface="GEIST MONO ROMAN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0A1E20-8B1F-CE48-82BF-04E5F2628476}"/>
              </a:ext>
            </a:extLst>
          </p:cNvPr>
          <p:cNvSpPr txBox="1"/>
          <p:nvPr/>
        </p:nvSpPr>
        <p:spPr>
          <a:xfrm>
            <a:off x="3847845" y="2054346"/>
            <a:ext cx="3313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requirements.txt</a:t>
            </a:r>
            <a:endParaRPr lang="en-US" dirty="0">
              <a:latin typeface="GEIST MONO ROMAN" pitchFamily="2" charset="77"/>
              <a:ea typeface="GEIST MONO ROMAN" pitchFamily="2" charset="77"/>
              <a:cs typeface="GEIST MONO ROMAN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BD0C0-76C6-1AAD-88D1-F152C8728909}"/>
              </a:ext>
            </a:extLst>
          </p:cNvPr>
          <p:cNvSpPr txBox="1"/>
          <p:nvPr/>
        </p:nvSpPr>
        <p:spPr>
          <a:xfrm>
            <a:off x="3847845" y="2418004"/>
            <a:ext cx="3313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src</a:t>
            </a:r>
            <a:endParaRPr lang="en-US" dirty="0">
              <a:latin typeface="GEIST MONO ROMAN" pitchFamily="2" charset="77"/>
              <a:ea typeface="GEIST MONO ROMAN" pitchFamily="2" charset="77"/>
              <a:cs typeface="GEIST MONO ROMAN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CCC2FF-E9A0-66A5-B21B-E10B18F32C5E}"/>
              </a:ext>
            </a:extLst>
          </p:cNvPr>
          <p:cNvSpPr txBox="1"/>
          <p:nvPr/>
        </p:nvSpPr>
        <p:spPr>
          <a:xfrm>
            <a:off x="4292375" y="2781662"/>
            <a:ext cx="3313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main.py</a:t>
            </a:r>
            <a:endParaRPr lang="en-US" dirty="0">
              <a:latin typeface="GEIST MONO ROMAN" pitchFamily="2" charset="77"/>
              <a:ea typeface="GEIST MONO ROMAN" pitchFamily="2" charset="77"/>
              <a:cs typeface="GEIST MONO ROMAN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EBDE8-E552-572E-5936-768075543899}"/>
              </a:ext>
            </a:extLst>
          </p:cNvPr>
          <p:cNvSpPr txBox="1"/>
          <p:nvPr/>
        </p:nvSpPr>
        <p:spPr>
          <a:xfrm>
            <a:off x="4292375" y="3145320"/>
            <a:ext cx="3313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login.html</a:t>
            </a:r>
            <a:endParaRPr lang="en-US" dirty="0">
              <a:latin typeface="GEIST MONO ROMAN" pitchFamily="2" charset="77"/>
              <a:ea typeface="GEIST MONO ROMAN" pitchFamily="2" charset="77"/>
              <a:cs typeface="GEIST MONO ROMAN" pitchFamily="2" charset="77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9F8492-34B8-3D23-1909-DF6A3DA13919}"/>
              </a:ext>
            </a:extLst>
          </p:cNvPr>
          <p:cNvCxnSpPr>
            <a:cxnSpLocks/>
          </p:cNvCxnSpPr>
          <p:nvPr/>
        </p:nvCxnSpPr>
        <p:spPr>
          <a:xfrm flipH="1">
            <a:off x="3590093" y="1718071"/>
            <a:ext cx="1" cy="10635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4A28AA-7256-F8DA-EBC2-462847169FAD}"/>
              </a:ext>
            </a:extLst>
          </p:cNvPr>
          <p:cNvCxnSpPr>
            <a:cxnSpLocks/>
          </p:cNvCxnSpPr>
          <p:nvPr/>
        </p:nvCxnSpPr>
        <p:spPr>
          <a:xfrm>
            <a:off x="3963423" y="2781662"/>
            <a:ext cx="0" cy="7329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3737E6-109D-E2C0-4B75-BE551FF84213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590094" y="1875354"/>
            <a:ext cx="257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85A1954-D63B-EDF5-5458-06B0CFFACA17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90094" y="2239012"/>
            <a:ext cx="257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BA3C838-44B6-050C-3148-C9342BEADAD8}"/>
              </a:ext>
            </a:extLst>
          </p:cNvPr>
          <p:cNvCxnSpPr>
            <a:cxnSpLocks/>
          </p:cNvCxnSpPr>
          <p:nvPr/>
        </p:nvCxnSpPr>
        <p:spPr>
          <a:xfrm>
            <a:off x="3590093" y="2616361"/>
            <a:ext cx="257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8A1FDBE-56D9-CD99-A9E3-C566A239E296}"/>
              </a:ext>
            </a:extLst>
          </p:cNvPr>
          <p:cNvCxnSpPr>
            <a:cxnSpLocks/>
          </p:cNvCxnSpPr>
          <p:nvPr/>
        </p:nvCxnSpPr>
        <p:spPr>
          <a:xfrm>
            <a:off x="3963423" y="2978602"/>
            <a:ext cx="257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0A416FD-EDC9-8FED-CF1B-B7D75748E786}"/>
              </a:ext>
            </a:extLst>
          </p:cNvPr>
          <p:cNvCxnSpPr>
            <a:cxnSpLocks/>
          </p:cNvCxnSpPr>
          <p:nvPr/>
        </p:nvCxnSpPr>
        <p:spPr>
          <a:xfrm>
            <a:off x="3963422" y="3329986"/>
            <a:ext cx="257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1191CDA7-84FD-0170-9FB4-BDF848CB2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528" y="2616361"/>
            <a:ext cx="3520031" cy="100572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119B0D01-6F1F-71B2-913F-ACD5B80EA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528" y="1486934"/>
            <a:ext cx="2346687" cy="762673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F18C923-6BCD-09CF-6797-4E9F2937A140}"/>
              </a:ext>
            </a:extLst>
          </p:cNvPr>
          <p:cNvCxnSpPr/>
          <p:nvPr/>
        </p:nvCxnSpPr>
        <p:spPr>
          <a:xfrm>
            <a:off x="5379003" y="1869679"/>
            <a:ext cx="1945401" cy="7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DD65CE8-9E26-A58E-2F45-800B8CE96717}"/>
              </a:ext>
            </a:extLst>
          </p:cNvPr>
          <p:cNvCxnSpPr>
            <a:cxnSpLocks/>
          </p:cNvCxnSpPr>
          <p:nvPr/>
        </p:nvCxnSpPr>
        <p:spPr>
          <a:xfrm>
            <a:off x="5813701" y="3337039"/>
            <a:ext cx="15107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27465E1C-318B-8CFC-ABD3-BF2A7D4727BF}"/>
              </a:ext>
            </a:extLst>
          </p:cNvPr>
          <p:cNvSpPr/>
          <p:nvPr/>
        </p:nvSpPr>
        <p:spPr>
          <a:xfrm>
            <a:off x="7419528" y="4070633"/>
            <a:ext cx="1718336" cy="546185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Context Compacting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D76CC8F-218E-13E0-4D06-C5533B0362FD}"/>
              </a:ext>
            </a:extLst>
          </p:cNvPr>
          <p:cNvSpPr txBox="1"/>
          <p:nvPr/>
        </p:nvSpPr>
        <p:spPr>
          <a:xfrm>
            <a:off x="8074445" y="2248937"/>
            <a:ext cx="408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+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4426974-E126-B7E7-D036-6C2C25BB253E}"/>
              </a:ext>
            </a:extLst>
          </p:cNvPr>
          <p:cNvCxnSpPr>
            <a:cxnSpLocks/>
          </p:cNvCxnSpPr>
          <p:nvPr/>
        </p:nvCxnSpPr>
        <p:spPr>
          <a:xfrm>
            <a:off x="8255512" y="3676011"/>
            <a:ext cx="0" cy="352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436A3141-1BE6-891F-724E-435C68F02806}"/>
              </a:ext>
            </a:extLst>
          </p:cNvPr>
          <p:cNvSpPr/>
          <p:nvPr/>
        </p:nvSpPr>
        <p:spPr>
          <a:xfrm>
            <a:off x="3339456" y="4131287"/>
            <a:ext cx="2987690" cy="1971976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Classification</a:t>
            </a:r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918CDDFA-AE01-05DB-395A-6C4EBB1D84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89089" y="4280217"/>
            <a:ext cx="1230962" cy="40871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D31D607C-D179-D9EC-A122-9F3D0D4F8E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9528" y="5117535"/>
            <a:ext cx="2898929" cy="991840"/>
          </a:xfrm>
          <a:prstGeom prst="rect">
            <a:avLst/>
          </a:prstGeom>
        </p:spPr>
      </p:pic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BA88067C-BCAB-608F-EC6F-AD894843695A}"/>
              </a:ext>
            </a:extLst>
          </p:cNvPr>
          <p:cNvCxnSpPr>
            <a:endCxn id="54" idx="3"/>
          </p:cNvCxnSpPr>
          <p:nvPr/>
        </p:nvCxnSpPr>
        <p:spPr>
          <a:xfrm rot="10800000" flipV="1">
            <a:off x="6327147" y="4343725"/>
            <a:ext cx="1049423" cy="77355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893DFAA9-7EC1-B5CA-2693-4654761A2F4A}"/>
              </a:ext>
            </a:extLst>
          </p:cNvPr>
          <p:cNvCxnSpPr>
            <a:stCxn id="55" idx="1"/>
            <a:endCxn id="54" idx="3"/>
          </p:cNvCxnSpPr>
          <p:nvPr/>
        </p:nvCxnSpPr>
        <p:spPr>
          <a:xfrm rot="10800000">
            <a:off x="6327146" y="5117275"/>
            <a:ext cx="1092382" cy="496180"/>
          </a:xfrm>
          <a:prstGeom prst="bentConnector3">
            <a:avLst>
              <a:gd name="adj1" fmla="val 5190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Graphic 62">
            <a:extLst>
              <a:ext uri="{FF2B5EF4-FFF2-40B4-BE49-F238E27FC236}">
                <a16:creationId xmlns:a16="http://schemas.microsoft.com/office/drawing/2014/main" id="{EE9E5099-DF98-6727-C8B8-E41CF3E8D7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90093" y="948532"/>
            <a:ext cx="1230962" cy="408718"/>
          </a:xfrm>
          <a:prstGeom prst="rect">
            <a:avLst/>
          </a:prstGeom>
        </p:spPr>
      </p:pic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E7304A59-F417-EB92-3074-F057048479A6}"/>
              </a:ext>
            </a:extLst>
          </p:cNvPr>
          <p:cNvSpPr/>
          <p:nvPr/>
        </p:nvSpPr>
        <p:spPr>
          <a:xfrm>
            <a:off x="8742406" y="242404"/>
            <a:ext cx="2611394" cy="662781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models are open-source, self-hosted and with 0 data retention!</a:t>
            </a:r>
          </a:p>
        </p:txBody>
      </p: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B29A7838-3B18-D438-02CA-3E010F49FB62}"/>
              </a:ext>
            </a:extLst>
          </p:cNvPr>
          <p:cNvCxnSpPr>
            <a:stCxn id="54" idx="1"/>
          </p:cNvCxnSpPr>
          <p:nvPr/>
        </p:nvCxnSpPr>
        <p:spPr>
          <a:xfrm rot="10800000" flipV="1">
            <a:off x="2891482" y="5117275"/>
            <a:ext cx="447975" cy="640974"/>
          </a:xfrm>
          <a:prstGeom prst="bentConnector2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8270EED-0BF2-D854-AE92-94938A9969B8}"/>
              </a:ext>
            </a:extLst>
          </p:cNvPr>
          <p:cNvCxnSpPr>
            <a:cxnSpLocks/>
          </p:cNvCxnSpPr>
          <p:nvPr/>
        </p:nvCxnSpPr>
        <p:spPr>
          <a:xfrm>
            <a:off x="2891481" y="5749623"/>
            <a:ext cx="4479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94098C6-29E8-5350-B834-EBDC17627220}"/>
              </a:ext>
            </a:extLst>
          </p:cNvPr>
          <p:cNvSpPr txBox="1"/>
          <p:nvPr/>
        </p:nvSpPr>
        <p:spPr>
          <a:xfrm>
            <a:off x="2048880" y="5253096"/>
            <a:ext cx="82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retries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D69FB61C-D015-1AAE-8B0C-A176933628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0093" y="5325017"/>
            <a:ext cx="2557182" cy="594822"/>
          </a:xfrm>
          <a:prstGeom prst="rect">
            <a:avLst/>
          </a:prstGeom>
        </p:spPr>
      </p:pic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C5DBD229-E79C-41F7-AE26-021D4401433E}"/>
              </a:ext>
            </a:extLst>
          </p:cNvPr>
          <p:cNvSpPr/>
          <p:nvPr/>
        </p:nvSpPr>
        <p:spPr>
          <a:xfrm>
            <a:off x="838200" y="1831771"/>
            <a:ext cx="1557513" cy="78459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IST MONO ROMAN" pitchFamily="2" charset="77"/>
                <a:ea typeface="GEIST MONO ROMAN" pitchFamily="2" charset="77"/>
                <a:cs typeface="GEIST MONO ROMAN" pitchFamily="2" charset="77"/>
              </a:rPr>
              <a:t>in-memory git clone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19AA097-4350-7989-77F9-DE331CA79CD7}"/>
              </a:ext>
            </a:extLst>
          </p:cNvPr>
          <p:cNvCxnSpPr>
            <a:stCxn id="78" idx="3"/>
          </p:cNvCxnSpPr>
          <p:nvPr/>
        </p:nvCxnSpPr>
        <p:spPr>
          <a:xfrm>
            <a:off x="2395713" y="2224066"/>
            <a:ext cx="9437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A black and grey logo&#10;&#10;Description automatically generated">
            <a:extLst>
              <a:ext uri="{FF2B5EF4-FFF2-40B4-BE49-F238E27FC236}">
                <a16:creationId xmlns:a16="http://schemas.microsoft.com/office/drawing/2014/main" id="{548B2D97-44BB-C637-B716-D14A2D2022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82" name="Picture 6" descr="MLOps Community">
            <a:extLst>
              <a:ext uri="{FF2B5EF4-FFF2-40B4-BE49-F238E27FC236}">
                <a16:creationId xmlns:a16="http://schemas.microsoft.com/office/drawing/2014/main" id="{832CC1A1-EAE8-035E-0FC1-2CC2C741D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38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/>
      <p:bldP spid="54" grpId="0" animBg="1"/>
      <p:bldP spid="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11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E7304A59-F417-EB92-3074-F057048479A6}"/>
              </a:ext>
            </a:extLst>
          </p:cNvPr>
          <p:cNvSpPr/>
          <p:nvPr/>
        </p:nvSpPr>
        <p:spPr>
          <a:xfrm>
            <a:off x="8742406" y="242404"/>
            <a:ext cx="2611394" cy="662781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models are open-source, self-hosted and with 0 data retention!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D69FB61C-D015-1AAE-8B0C-A17693362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22611"/>
            <a:ext cx="10331718" cy="2403244"/>
          </a:xfrm>
          <a:prstGeom prst="rect">
            <a:avLst/>
          </a:prstGeom>
        </p:spPr>
      </p:pic>
      <p:pic>
        <p:nvPicPr>
          <p:cNvPr id="4" name="Picture 3" descr="A black and grey logo&#10;&#10;Description automatically generated">
            <a:extLst>
              <a:ext uri="{FF2B5EF4-FFF2-40B4-BE49-F238E27FC236}">
                <a16:creationId xmlns:a16="http://schemas.microsoft.com/office/drawing/2014/main" id="{E642C5E7-253A-7346-0726-7048C7BB2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6" name="Picture 6" descr="MLOps Community">
            <a:extLst>
              <a:ext uri="{FF2B5EF4-FFF2-40B4-BE49-F238E27FC236}">
                <a16:creationId xmlns:a16="http://schemas.microsoft.com/office/drawing/2014/main" id="{450F369A-FF20-D9C0-7B63-833009FEB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1611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7EDB-9201-68E0-3D09-1C58D13AB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Be unattractive enough for abuse</a:t>
            </a:r>
          </a:p>
          <a:p>
            <a:r>
              <a:rPr lang="en-US" dirty="0"/>
              <a:t>Red teaming is necessary!</a:t>
            </a:r>
          </a:p>
          <a:p>
            <a:r>
              <a:rPr lang="en-US" dirty="0"/>
              <a:t>Small models are still years behind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Checkout </a:t>
            </a:r>
            <a:r>
              <a:rPr lang="en-US" dirty="0" err="1"/>
              <a:t>sliplane.io</a:t>
            </a:r>
            <a:r>
              <a:rPr lang="en-US" dirty="0"/>
              <a:t> for deploying container!</a:t>
            </a:r>
          </a:p>
          <a:p>
            <a:r>
              <a:rPr lang="en-US" dirty="0"/>
              <a:t>Connect with me on LinkedIn: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12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48" name="Picture 4" descr="Download LinkedIn Logo in SVG Vector or PNG File Format - Logo.wine">
            <a:extLst>
              <a:ext uri="{FF2B5EF4-FFF2-40B4-BE49-F238E27FC236}">
                <a16:creationId xmlns:a16="http://schemas.microsoft.com/office/drawing/2014/main" id="{8C598DDC-EC71-4AA9-7E4A-92562155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0301" y="5544680"/>
            <a:ext cx="1347536" cy="898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55D7CF-7B12-1E2C-5EEA-E47E856A240B}"/>
              </a:ext>
            </a:extLst>
          </p:cNvPr>
          <p:cNvSpPr txBox="1"/>
          <p:nvPr/>
        </p:nvSpPr>
        <p:spPr>
          <a:xfrm>
            <a:off x="1067373" y="5360014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https://</a:t>
            </a:r>
            <a:r>
              <a:rPr lang="en-US" sz="1800" dirty="0" err="1">
                <a:solidFill>
                  <a:srgbClr val="0070C0"/>
                </a:solidFill>
              </a:rPr>
              <a:t>www.linkedin.com</a:t>
            </a:r>
            <a:r>
              <a:rPr lang="en-US" sz="1800" dirty="0">
                <a:solidFill>
                  <a:srgbClr val="0070C0"/>
                </a:solidFill>
              </a:rPr>
              <a:t>/in/jonas-scholz-490274163/</a:t>
            </a:r>
          </a:p>
        </p:txBody>
      </p:sp>
      <p:pic>
        <p:nvPicPr>
          <p:cNvPr id="13" name="Picture 12" descr="A black and grey logo&#10;&#10;Description automatically generated">
            <a:extLst>
              <a:ext uri="{FF2B5EF4-FFF2-40B4-BE49-F238E27FC236}">
                <a16:creationId xmlns:a16="http://schemas.microsoft.com/office/drawing/2014/main" id="{50053EAF-1BD2-1277-1C71-9121736DC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14" name="Picture 6" descr="MLOps Community">
            <a:extLst>
              <a:ext uri="{FF2B5EF4-FFF2-40B4-BE49-F238E27FC236}">
                <a16:creationId xmlns:a16="http://schemas.microsoft.com/office/drawing/2014/main" id="{3FF5BFD4-76BC-3E80-D737-79B6CE754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qr code with a white circle in the middle&#10;&#10;Description automatically generated">
            <a:extLst>
              <a:ext uri="{FF2B5EF4-FFF2-40B4-BE49-F238E27FC236}">
                <a16:creationId xmlns:a16="http://schemas.microsoft.com/office/drawing/2014/main" id="{DBA85954-6889-2531-AB40-461D2861A8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1569" y="379480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50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372"/>
            <a:ext cx="10515600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7EDB-9201-68E0-3D09-1C58D13AB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Jonas Scholz, Co-Founder @ </a:t>
            </a:r>
          </a:p>
          <a:p>
            <a:endParaRPr lang="en-US" dirty="0"/>
          </a:p>
          <a:p>
            <a:r>
              <a:rPr lang="en-US" dirty="0"/>
              <a:t>Cloud Infrastructure Nerd</a:t>
            </a:r>
          </a:p>
          <a:p>
            <a:endParaRPr lang="en-US" dirty="0"/>
          </a:p>
          <a:p>
            <a:r>
              <a:rPr lang="en-US" dirty="0"/>
              <a:t>Docker Captain</a:t>
            </a:r>
          </a:p>
          <a:p>
            <a:endParaRPr lang="en-US" dirty="0"/>
          </a:p>
          <a:p>
            <a:r>
              <a:rPr lang="en-US" dirty="0"/>
              <a:t>Not a cat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2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black and grey logo&#10;&#10;Description automatically generated">
            <a:extLst>
              <a:ext uri="{FF2B5EF4-FFF2-40B4-BE49-F238E27FC236}">
                <a16:creationId xmlns:a16="http://schemas.microsoft.com/office/drawing/2014/main" id="{96B8BFA4-B2B8-9BD5-9461-7486382E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820" y="1896657"/>
            <a:ext cx="1875039" cy="345848"/>
          </a:xfrm>
          <a:prstGeom prst="rect">
            <a:avLst/>
          </a:prstGeom>
        </p:spPr>
      </p:pic>
      <p:pic>
        <p:nvPicPr>
          <p:cNvPr id="13" name="Picture 12" descr="A person taking a selfie with a cat&#10;&#10;Description automatically generated">
            <a:extLst>
              <a:ext uri="{FF2B5EF4-FFF2-40B4-BE49-F238E27FC236}">
                <a16:creationId xmlns:a16="http://schemas.microsoft.com/office/drawing/2014/main" id="{48D6FF5C-2B8A-7984-4055-E5B7A599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0383" y="1419350"/>
            <a:ext cx="2903417" cy="387122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0"/>
          </a:effectLst>
        </p:spPr>
      </p:pic>
      <p:pic>
        <p:nvPicPr>
          <p:cNvPr id="1030" name="Picture 6" descr="MLOps Community">
            <a:extLst>
              <a:ext uri="{FF2B5EF4-FFF2-40B4-BE49-F238E27FC236}">
                <a16:creationId xmlns:a16="http://schemas.microsoft.com/office/drawing/2014/main" id="{7CA4437A-D07D-C8A8-6CA4-A7E9C335A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black and grey logo&#10;&#10;Description automatically generated">
            <a:extLst>
              <a:ext uri="{FF2B5EF4-FFF2-40B4-BE49-F238E27FC236}">
                <a16:creationId xmlns:a16="http://schemas.microsoft.com/office/drawing/2014/main" id="{A7BD688E-05B8-5B40-8AA2-0DAE5C1A7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75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7EDB-9201-68E0-3D09-1C58D13AB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46510" cy="4351338"/>
          </a:xfrm>
        </p:spPr>
        <p:txBody>
          <a:bodyPr/>
          <a:lstStyle/>
          <a:p>
            <a:r>
              <a:rPr lang="en-US" dirty="0"/>
              <a:t>European Platform-as-a-Service</a:t>
            </a:r>
          </a:p>
          <a:p>
            <a:endParaRPr lang="en-US" dirty="0"/>
          </a:p>
          <a:p>
            <a:r>
              <a:rPr lang="en-US" dirty="0"/>
              <a:t>Building the easiest way to deploy Docker container</a:t>
            </a:r>
          </a:p>
          <a:p>
            <a:endParaRPr lang="en-US" dirty="0"/>
          </a:p>
          <a:p>
            <a:r>
              <a:rPr lang="en-US" dirty="0"/>
              <a:t>git push </a:t>
            </a:r>
            <a:r>
              <a:rPr lang="en-DE" b="1" i="0" dirty="0">
                <a:effectLst/>
                <a:latin typeface="Aptos" panose="020B0004020202020204" pitchFamily="34" charset="0"/>
              </a:rPr>
              <a:t>↣</a:t>
            </a:r>
            <a:r>
              <a:rPr lang="en-US" dirty="0"/>
              <a:t>  deploy</a:t>
            </a:r>
          </a:p>
          <a:p>
            <a:endParaRPr lang="en-US" dirty="0"/>
          </a:p>
          <a:p>
            <a:r>
              <a:rPr lang="en-US" dirty="0"/>
              <a:t>Free Trial + Easy Platform attracts abuse!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3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69A050D-7660-5606-4C0A-F308DF0BB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710" y="634381"/>
            <a:ext cx="7772400" cy="5245570"/>
          </a:xfrm>
          <a:prstGeom prst="rect">
            <a:avLst/>
          </a:prstGeom>
        </p:spPr>
      </p:pic>
      <p:pic>
        <p:nvPicPr>
          <p:cNvPr id="8" name="Picture 7" descr="A black and grey logo&#10;&#10;Description automatically generated">
            <a:extLst>
              <a:ext uri="{FF2B5EF4-FFF2-40B4-BE49-F238E27FC236}">
                <a16:creationId xmlns:a16="http://schemas.microsoft.com/office/drawing/2014/main" id="{C25E49B5-88FE-F2FC-BCB9-74511BF7D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10" name="Picture 6" descr="MLOps Community">
            <a:extLst>
              <a:ext uri="{FF2B5EF4-FFF2-40B4-BE49-F238E27FC236}">
                <a16:creationId xmlns:a16="http://schemas.microsoft.com/office/drawing/2014/main" id="{BAFFFAE2-7A3B-C76A-35D9-B23A4F4DC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336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8979A0D-9CC9-C38E-4214-174D0348BFC2}"/>
              </a:ext>
            </a:extLst>
          </p:cNvPr>
          <p:cNvSpPr/>
          <p:nvPr/>
        </p:nvSpPr>
        <p:spPr>
          <a:xfrm>
            <a:off x="3299791" y="149151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Abuse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4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4228E6-4A6D-D0EC-5B16-6C366C6B11DA}"/>
              </a:ext>
            </a:extLst>
          </p:cNvPr>
          <p:cNvSpPr/>
          <p:nvPr/>
        </p:nvSpPr>
        <p:spPr>
          <a:xfrm>
            <a:off x="838199" y="149151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C90F31-2E7A-8F9F-CB40-8BCFDFE4962C}"/>
              </a:ext>
            </a:extLst>
          </p:cNvPr>
          <p:cNvSpPr txBox="1"/>
          <p:nvPr/>
        </p:nvSpPr>
        <p:spPr>
          <a:xfrm>
            <a:off x="917291" y="2206844"/>
            <a:ext cx="16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Crypto Mining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FAC2301-F1A3-DB2F-0D19-D2B1BA288F4B}"/>
              </a:ext>
            </a:extLst>
          </p:cNvPr>
          <p:cNvSpPr/>
          <p:nvPr/>
        </p:nvSpPr>
        <p:spPr>
          <a:xfrm>
            <a:off x="838199" y="3907968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6BDB0C9-EE07-4634-8C22-A147C4F27B7B}"/>
              </a:ext>
            </a:extLst>
          </p:cNvPr>
          <p:cNvSpPr/>
          <p:nvPr/>
        </p:nvSpPr>
        <p:spPr>
          <a:xfrm>
            <a:off x="3299791" y="3907968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06690A1-5821-7FDD-8AE1-5686ACB16D58}"/>
              </a:ext>
            </a:extLst>
          </p:cNvPr>
          <p:cNvSpPr/>
          <p:nvPr/>
        </p:nvSpPr>
        <p:spPr>
          <a:xfrm>
            <a:off x="5761383" y="3907968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6820F26-E65C-9340-4AC0-8BC9BE869209}"/>
              </a:ext>
            </a:extLst>
          </p:cNvPr>
          <p:cNvSpPr/>
          <p:nvPr/>
        </p:nvSpPr>
        <p:spPr>
          <a:xfrm>
            <a:off x="5761383" y="1506022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BD7C0C-2276-74AF-FBFF-D99B02476F83}"/>
              </a:ext>
            </a:extLst>
          </p:cNvPr>
          <p:cNvSpPr txBox="1"/>
          <p:nvPr/>
        </p:nvSpPr>
        <p:spPr>
          <a:xfrm>
            <a:off x="6068679" y="2206844"/>
            <a:ext cx="1185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Netscans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448188-C061-2AD9-B137-25069EC25A0E}"/>
              </a:ext>
            </a:extLst>
          </p:cNvPr>
          <p:cNvSpPr txBox="1"/>
          <p:nvPr/>
        </p:nvSpPr>
        <p:spPr>
          <a:xfrm>
            <a:off x="6110066" y="4623302"/>
            <a:ext cx="110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Phishing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5FDA7F-DBF2-AD71-7F50-C092E74F97EA}"/>
              </a:ext>
            </a:extLst>
          </p:cNvPr>
          <p:cNvSpPr txBox="1"/>
          <p:nvPr/>
        </p:nvSpPr>
        <p:spPr>
          <a:xfrm>
            <a:off x="3479046" y="2206844"/>
            <a:ext cx="153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Illegal VPNs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3B892B-BB5D-5C35-0CE5-C21E8CB66525}"/>
              </a:ext>
            </a:extLst>
          </p:cNvPr>
          <p:cNvSpPr txBox="1"/>
          <p:nvPr/>
        </p:nvSpPr>
        <p:spPr>
          <a:xfrm>
            <a:off x="1337566" y="4623302"/>
            <a:ext cx="80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DDoS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345EF3-D6D0-1C96-FB45-10BD9320E041}"/>
              </a:ext>
            </a:extLst>
          </p:cNvPr>
          <p:cNvSpPr txBox="1"/>
          <p:nvPr/>
        </p:nvSpPr>
        <p:spPr>
          <a:xfrm>
            <a:off x="3571506" y="4623302"/>
            <a:ext cx="125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Spambots</a:t>
            </a:r>
          </a:p>
        </p:txBody>
      </p:sp>
      <p:pic>
        <p:nvPicPr>
          <p:cNvPr id="31" name="Picture 30" descr="A black and grey logo&#10;&#10;Description automatically generated">
            <a:extLst>
              <a:ext uri="{FF2B5EF4-FFF2-40B4-BE49-F238E27FC236}">
                <a16:creationId xmlns:a16="http://schemas.microsoft.com/office/drawing/2014/main" id="{6B8092DF-905E-7BF0-5BAB-E4FFD5B24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32" name="Picture 6" descr="MLOps Community">
            <a:extLst>
              <a:ext uri="{FF2B5EF4-FFF2-40B4-BE49-F238E27FC236}">
                <a16:creationId xmlns:a16="http://schemas.microsoft.com/office/drawing/2014/main" id="{C91B6A56-C266-8826-0A87-E2C16D79F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CC042"/>
                                      </p:to>
                                    </p:animClr>
                                    <p:set>
                                      <p:cBhvr>
                                        <p:cTn id="4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CC042"/>
                                      </p:to>
                                    </p:animClr>
                                    <p:set>
                                      <p:cBhvr>
                                        <p:cTn id="4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CC042"/>
                                      </p:to>
                                    </p:animClr>
                                    <p:set>
                                      <p:cBhvr>
                                        <p:cTn id="5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CC04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animBg="1"/>
      <p:bldP spid="4" grpId="0"/>
      <p:bldP spid="19" grpId="0" animBg="1"/>
      <p:bldP spid="20" grpId="0" animBg="1"/>
      <p:bldP spid="21" grpId="0" animBg="1"/>
      <p:bldP spid="22" grpId="0" animBg="1"/>
      <p:bldP spid="8" grpId="0"/>
      <p:bldP spid="11" grpId="0"/>
      <p:bldP spid="10" grpId="0"/>
      <p:bldP spid="24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5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3448188-C061-2AD9-B137-25069EC25A0E}"/>
              </a:ext>
            </a:extLst>
          </p:cNvPr>
          <p:cNvSpPr txBox="1"/>
          <p:nvPr/>
        </p:nvSpPr>
        <p:spPr>
          <a:xfrm>
            <a:off x="794553" y="618807"/>
            <a:ext cx="3403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Phishing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E713D3-51F8-DE72-CE80-EA7512ACD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694" y="1388248"/>
            <a:ext cx="7587293" cy="5120642"/>
          </a:xfrm>
          <a:prstGeom prst="rect">
            <a:avLst/>
          </a:prstGeom>
        </p:spPr>
      </p:pic>
      <p:pic>
        <p:nvPicPr>
          <p:cNvPr id="16" name="Picture 15" descr="A black and grey logo&#10;&#10;Description automatically generated">
            <a:extLst>
              <a:ext uri="{FF2B5EF4-FFF2-40B4-BE49-F238E27FC236}">
                <a16:creationId xmlns:a16="http://schemas.microsoft.com/office/drawing/2014/main" id="{B072D9B8-BA54-4A43-6F00-9CE76010F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17" name="Picture 6" descr="MLOps Community">
            <a:extLst>
              <a:ext uri="{FF2B5EF4-FFF2-40B4-BE49-F238E27FC236}">
                <a16:creationId xmlns:a16="http://schemas.microsoft.com/office/drawing/2014/main" id="{432B9734-7AF8-5DBF-69DB-1EC63D3E0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443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F9522E-AC57-9A83-6770-5FDBB706F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941" y="1388248"/>
            <a:ext cx="7588799" cy="512165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6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3448188-C061-2AD9-B137-25069EC25A0E}"/>
              </a:ext>
            </a:extLst>
          </p:cNvPr>
          <p:cNvSpPr txBox="1"/>
          <p:nvPr/>
        </p:nvSpPr>
        <p:spPr>
          <a:xfrm>
            <a:off x="794553" y="618807"/>
            <a:ext cx="3403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Phishing</a:t>
            </a:r>
          </a:p>
        </p:txBody>
      </p:sp>
      <p:pic>
        <p:nvPicPr>
          <p:cNvPr id="3" name="Picture 2" descr="A black and grey logo&#10;&#10;Description automatically generated">
            <a:extLst>
              <a:ext uri="{FF2B5EF4-FFF2-40B4-BE49-F238E27FC236}">
                <a16:creationId xmlns:a16="http://schemas.microsoft.com/office/drawing/2014/main" id="{A826D604-7543-09B3-65E5-4CA2B3BDA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4" name="Picture 6" descr="MLOps Community">
            <a:extLst>
              <a:ext uri="{FF2B5EF4-FFF2-40B4-BE49-F238E27FC236}">
                <a16:creationId xmlns:a16="http://schemas.microsoft.com/office/drawing/2014/main" id="{C0136B94-745A-C619-81D9-3CC21BEA2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805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7EDB-9201-68E0-3D09-1C58D13AB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Obfuscated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Hard to detect (looks normal)</a:t>
            </a:r>
          </a:p>
          <a:p>
            <a:endParaRPr lang="en-US" dirty="0"/>
          </a:p>
          <a:p>
            <a:r>
              <a:rPr lang="en-US" dirty="0"/>
              <a:t>Sheer volume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7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11463C8-3B71-CCB2-B6A3-976015D9C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638" y="931393"/>
            <a:ext cx="7772400" cy="5245570"/>
          </a:xfrm>
          <a:prstGeom prst="rect">
            <a:avLst/>
          </a:prstGeom>
        </p:spPr>
      </p:pic>
      <p:pic>
        <p:nvPicPr>
          <p:cNvPr id="14" name="Picture 13" descr="A computer code with green text&#10;&#10;Description automatically generated with medium confidence">
            <a:extLst>
              <a:ext uri="{FF2B5EF4-FFF2-40B4-BE49-F238E27FC236}">
                <a16:creationId xmlns:a16="http://schemas.microsoft.com/office/drawing/2014/main" id="{1D0F37CE-04CD-EABB-4060-AC486A507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667" y="3768092"/>
            <a:ext cx="4554594" cy="793216"/>
          </a:xfrm>
          <a:prstGeom prst="rect">
            <a:avLst/>
          </a:prstGeom>
        </p:spPr>
      </p:pic>
      <p:pic>
        <p:nvPicPr>
          <p:cNvPr id="15" name="Picture 14" descr="A black and grey logo&#10;&#10;Description automatically generated">
            <a:extLst>
              <a:ext uri="{FF2B5EF4-FFF2-40B4-BE49-F238E27FC236}">
                <a16:creationId xmlns:a16="http://schemas.microsoft.com/office/drawing/2014/main" id="{0003171E-0F60-B0E5-FC7E-B21C334D3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16" name="Picture 6" descr="MLOps Community">
            <a:extLst>
              <a:ext uri="{FF2B5EF4-FFF2-40B4-BE49-F238E27FC236}">
                <a16:creationId xmlns:a16="http://schemas.microsoft.com/office/drawing/2014/main" id="{EA4A636D-D015-A2D0-CE0D-8FB819C91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32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8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erson sitting on a red box with a cigar in his mouth&#10;&#10;Description automatically generated">
            <a:extLst>
              <a:ext uri="{FF2B5EF4-FFF2-40B4-BE49-F238E27FC236}">
                <a16:creationId xmlns:a16="http://schemas.microsoft.com/office/drawing/2014/main" id="{05F5E97B-C122-A1E3-AB55-B97DBE9F7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958" y="1690688"/>
            <a:ext cx="1799138" cy="2698707"/>
          </a:xfrm>
          <a:prstGeom prst="rect">
            <a:avLst/>
          </a:prstGeom>
        </p:spPr>
      </p:pic>
      <p:pic>
        <p:nvPicPr>
          <p:cNvPr id="15" name="Picture 14" descr="A person sitting on a red box with a face mask&#10;&#10;Description automatically generated">
            <a:extLst>
              <a:ext uri="{FF2B5EF4-FFF2-40B4-BE49-F238E27FC236}">
                <a16:creationId xmlns:a16="http://schemas.microsoft.com/office/drawing/2014/main" id="{0567F75D-D44F-098B-6722-C6BBF88A1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5486" y="365125"/>
            <a:ext cx="1642647" cy="2463971"/>
          </a:xfrm>
          <a:prstGeom prst="rect">
            <a:avLst/>
          </a:prstGeom>
        </p:spPr>
      </p:pic>
      <p:pic>
        <p:nvPicPr>
          <p:cNvPr id="16" name="Picture 15" descr="A person sitting on a red box with a face mask&#10;&#10;Description automatically generated">
            <a:extLst>
              <a:ext uri="{FF2B5EF4-FFF2-40B4-BE49-F238E27FC236}">
                <a16:creationId xmlns:a16="http://schemas.microsoft.com/office/drawing/2014/main" id="{F1935092-E05D-14B2-39A4-A510D0171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5486" y="2899249"/>
            <a:ext cx="1642647" cy="2463971"/>
          </a:xfrm>
          <a:prstGeom prst="rect">
            <a:avLst/>
          </a:prstGeom>
        </p:spPr>
      </p:pic>
      <p:pic>
        <p:nvPicPr>
          <p:cNvPr id="17" name="Picture 16" descr="A person sitting on a red box with a face mask&#10;&#10;Description automatically generated">
            <a:extLst>
              <a:ext uri="{FF2B5EF4-FFF2-40B4-BE49-F238E27FC236}">
                <a16:creationId xmlns:a16="http://schemas.microsoft.com/office/drawing/2014/main" id="{7859A1FF-0A7F-5D43-7A2E-4EC84DFD0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145" y="365125"/>
            <a:ext cx="1642647" cy="2463971"/>
          </a:xfrm>
          <a:prstGeom prst="rect">
            <a:avLst/>
          </a:prstGeom>
        </p:spPr>
      </p:pic>
      <p:pic>
        <p:nvPicPr>
          <p:cNvPr id="18" name="Picture 17" descr="A person sitting on a red box with a face mask&#10;&#10;Description automatically generated">
            <a:extLst>
              <a:ext uri="{FF2B5EF4-FFF2-40B4-BE49-F238E27FC236}">
                <a16:creationId xmlns:a16="http://schemas.microsoft.com/office/drawing/2014/main" id="{9D7712F6-B149-4C81-603C-CD6BC130E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144" y="2899248"/>
            <a:ext cx="1642647" cy="2463971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CCB68C61-14D2-57B7-258A-71C824F8C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25423"/>
            <a:ext cx="5446510" cy="1451539"/>
          </a:xfrm>
        </p:spPr>
        <p:txBody>
          <a:bodyPr/>
          <a:lstStyle/>
          <a:p>
            <a:r>
              <a:rPr lang="en-US" dirty="0"/>
              <a:t>Replace me with an army of context-aware agents!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9D29A5EE-3992-0FC7-0840-88F93B1A3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133" y="1974830"/>
            <a:ext cx="2269989" cy="2269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black and grey logo&#10;&#10;Description automatically generated">
            <a:extLst>
              <a:ext uri="{FF2B5EF4-FFF2-40B4-BE49-F238E27FC236}">
                <a16:creationId xmlns:a16="http://schemas.microsoft.com/office/drawing/2014/main" id="{D5E8D4A0-4129-960E-267C-DB6E7284C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21" name="Picture 6" descr="MLOps Community">
            <a:extLst>
              <a:ext uri="{FF2B5EF4-FFF2-40B4-BE49-F238E27FC236}">
                <a16:creationId xmlns:a16="http://schemas.microsoft.com/office/drawing/2014/main" id="{81C47B91-59CB-AD33-4519-8C413C7A3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8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7521-9763-E2DB-8793-879CE807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FF870-7211-011F-96B1-C5D9E278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4B18A-03CC-834A-8CB6-3A76CDF8EA2F}" type="slidenum">
              <a:rPr lang="en-US" smtClean="0">
                <a:solidFill>
                  <a:srgbClr val="0D2321"/>
                </a:solidFill>
              </a:rPr>
              <a:t>9</a:t>
            </a:fld>
            <a:endParaRPr lang="en-US" dirty="0">
              <a:solidFill>
                <a:srgbClr val="0D232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FE251-BDF3-6000-DEE7-10DD3AEC1185}"/>
              </a:ext>
            </a:extLst>
          </p:cNvPr>
          <p:cNvSpPr txBox="1"/>
          <p:nvPr/>
        </p:nvSpPr>
        <p:spPr>
          <a:xfrm>
            <a:off x="838200" y="6394580"/>
            <a:ext cx="10222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2321"/>
                </a:solidFill>
              </a:rPr>
              <a:t>Jonas Scholz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B7B769-719B-055B-0B9B-8B5ABB37D9D4}"/>
              </a:ext>
            </a:extLst>
          </p:cNvPr>
          <p:cNvCxnSpPr>
            <a:cxnSpLocks/>
          </p:cNvCxnSpPr>
          <p:nvPr/>
        </p:nvCxnSpPr>
        <p:spPr>
          <a:xfrm>
            <a:off x="838200" y="6324426"/>
            <a:ext cx="10515600" cy="0"/>
          </a:xfrm>
          <a:prstGeom prst="line">
            <a:avLst/>
          </a:prstGeom>
          <a:ln>
            <a:solidFill>
              <a:srgbClr val="0D232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C9DFF67-7546-032F-7061-8756E1468E6C}"/>
              </a:ext>
            </a:extLst>
          </p:cNvPr>
          <p:cNvSpPr/>
          <p:nvPr/>
        </p:nvSpPr>
        <p:spPr>
          <a:xfrm>
            <a:off x="838200" y="252900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 Triggers Deploy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9FA51FB-CD6A-7586-ED6E-A67B9DD6E368}"/>
              </a:ext>
            </a:extLst>
          </p:cNvPr>
          <p:cNvSpPr/>
          <p:nvPr/>
        </p:nvSpPr>
        <p:spPr>
          <a:xfrm>
            <a:off x="3719815" y="252900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Sketchy Prefilter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40D432F-FC1C-12AB-73EE-9D60F5E5A1CA}"/>
              </a:ext>
            </a:extLst>
          </p:cNvPr>
          <p:cNvSpPr/>
          <p:nvPr/>
        </p:nvSpPr>
        <p:spPr>
          <a:xfrm>
            <a:off x="6601431" y="252900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Agent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0EBC351-26E8-4999-611E-62101F6BF18C}"/>
              </a:ext>
            </a:extLst>
          </p:cNvPr>
          <p:cNvSpPr/>
          <p:nvPr/>
        </p:nvSpPr>
        <p:spPr>
          <a:xfrm>
            <a:off x="9553800" y="2529000"/>
            <a:ext cx="1800000" cy="180000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Human-in-the-loop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9AD1188-D320-38D1-80B9-F27D2515687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638200" y="3429000"/>
            <a:ext cx="10816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302EA6-0E20-0D66-5C04-FBC0CD40B079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5519815" y="3429000"/>
            <a:ext cx="10816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88D995A1-D0A6-8EAA-F83C-F3AA5528115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519815" y="1356097"/>
            <a:ext cx="1081616" cy="2072903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8D0BC5-1AEB-4F2C-E393-2E6BDD5F98EC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8401431" y="3429000"/>
            <a:ext cx="11523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39E10792-E61A-90AA-E8FF-C0DCF1EE76DC}"/>
              </a:ext>
            </a:extLst>
          </p:cNvPr>
          <p:cNvCxnSpPr>
            <a:cxnSpLocks/>
            <a:stCxn id="4" idx="2"/>
            <a:endCxn id="29" idx="1"/>
          </p:cNvCxnSpPr>
          <p:nvPr/>
        </p:nvCxnSpPr>
        <p:spPr>
          <a:xfrm rot="16200000" flipH="1">
            <a:off x="2149595" y="3917604"/>
            <a:ext cx="1158825" cy="198161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2DB5EA9-A522-FF70-8CD4-CAFDB5D17F20}"/>
              </a:ext>
            </a:extLst>
          </p:cNvPr>
          <p:cNvSpPr/>
          <p:nvPr/>
        </p:nvSpPr>
        <p:spPr>
          <a:xfrm>
            <a:off x="3719815" y="5095530"/>
            <a:ext cx="1800000" cy="78459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Deploy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E73FCB55-A403-5DEA-5A76-77E8A1197E54}"/>
              </a:ext>
            </a:extLst>
          </p:cNvPr>
          <p:cNvSpPr/>
          <p:nvPr/>
        </p:nvSpPr>
        <p:spPr>
          <a:xfrm>
            <a:off x="6601431" y="961496"/>
            <a:ext cx="1800000" cy="784590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Ignore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DE9290D-E777-9099-234E-470FB0E0E5BA}"/>
              </a:ext>
            </a:extLst>
          </p:cNvPr>
          <p:cNvSpPr txBox="1"/>
          <p:nvPr/>
        </p:nvSpPr>
        <p:spPr>
          <a:xfrm>
            <a:off x="3816414" y="3820818"/>
            <a:ext cx="160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Statistical prefiltering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EDBA7A-D085-7413-1CAF-F9A96A9482E6}"/>
              </a:ext>
            </a:extLst>
          </p:cNvPr>
          <p:cNvSpPr txBox="1"/>
          <p:nvPr/>
        </p:nvSpPr>
        <p:spPr>
          <a:xfrm>
            <a:off x="6771282" y="3820818"/>
            <a:ext cx="1470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Evaluate Codebase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5E5903C-B1BC-C210-2A7D-F3822F22DEB8}"/>
              </a:ext>
            </a:extLst>
          </p:cNvPr>
          <p:cNvSpPr txBox="1"/>
          <p:nvPr/>
        </p:nvSpPr>
        <p:spPr>
          <a:xfrm>
            <a:off x="9881584" y="3820818"/>
            <a:ext cx="1144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Final Decision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181A8B-9D66-662F-F800-0BCBFF06CA10}"/>
              </a:ext>
            </a:extLst>
          </p:cNvPr>
          <p:cNvSpPr txBox="1"/>
          <p:nvPr/>
        </p:nvSpPr>
        <p:spPr>
          <a:xfrm>
            <a:off x="8412582" y="3484399"/>
            <a:ext cx="1196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Sends result to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FBF9655-3172-C919-FE23-F6046D781630}"/>
              </a:ext>
            </a:extLst>
          </p:cNvPr>
          <p:cNvSpPr txBox="1"/>
          <p:nvPr/>
        </p:nvSpPr>
        <p:spPr>
          <a:xfrm>
            <a:off x="4980774" y="1895015"/>
            <a:ext cx="11965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 sketchy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491B44-D00C-CF85-8548-76CC0A4BF34A}"/>
              </a:ext>
            </a:extLst>
          </p:cNvPr>
          <p:cNvSpPr txBox="1"/>
          <p:nvPr/>
        </p:nvSpPr>
        <p:spPr>
          <a:xfrm>
            <a:off x="5469025" y="3484400"/>
            <a:ext cx="1218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Maybe sketchy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56BB976-ADF0-E79D-0785-BC6921B9DB4B}"/>
              </a:ext>
            </a:extLst>
          </p:cNvPr>
          <p:cNvSpPr txBox="1"/>
          <p:nvPr/>
        </p:nvSpPr>
        <p:spPr>
          <a:xfrm>
            <a:off x="1379787" y="3820818"/>
            <a:ext cx="716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git push</a:t>
            </a:r>
          </a:p>
        </p:txBody>
      </p:sp>
      <p:pic>
        <p:nvPicPr>
          <p:cNvPr id="44" name="Picture 43" descr="A black and grey logo&#10;&#10;Description automatically generated">
            <a:extLst>
              <a:ext uri="{FF2B5EF4-FFF2-40B4-BE49-F238E27FC236}">
                <a16:creationId xmlns:a16="http://schemas.microsoft.com/office/drawing/2014/main" id="{0094CD19-753D-1C71-44CA-6874153D9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6444797"/>
            <a:ext cx="1020493" cy="188229"/>
          </a:xfrm>
          <a:prstGeom prst="rect">
            <a:avLst/>
          </a:prstGeom>
        </p:spPr>
      </p:pic>
      <p:pic>
        <p:nvPicPr>
          <p:cNvPr id="45" name="Picture 6" descr="MLOps Community">
            <a:extLst>
              <a:ext uri="{FF2B5EF4-FFF2-40B4-BE49-F238E27FC236}">
                <a16:creationId xmlns:a16="http://schemas.microsoft.com/office/drawing/2014/main" id="{D64ACD41-1D9F-172E-FBCF-73503CED2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943" y="6367682"/>
            <a:ext cx="846858" cy="4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94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29" grpId="0" animBg="1"/>
      <p:bldP spid="32" grpId="0" animBg="1"/>
      <p:bldP spid="32" grpId="1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4096</TotalTime>
  <Words>218</Words>
  <Application>Microsoft Macintosh PowerPoint</Application>
  <PresentationFormat>Widescreen</PresentationFormat>
  <Paragraphs>96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GEIST MONO ROMAN</vt:lpstr>
      <vt:lpstr>Office Theme</vt:lpstr>
      <vt:lpstr>PowerPoint Presentation</vt:lpstr>
      <vt:lpstr>Background</vt:lpstr>
      <vt:lpstr>Background</vt:lpstr>
      <vt:lpstr>Abuse</vt:lpstr>
      <vt:lpstr>PowerPoint Presentation</vt:lpstr>
      <vt:lpstr>PowerPoint Presentation</vt:lpstr>
      <vt:lpstr>Problem</vt:lpstr>
      <vt:lpstr>Solution</vt:lpstr>
      <vt:lpstr>Architecture</vt:lpstr>
      <vt:lpstr>Agent</vt:lpstr>
      <vt:lpstr>Agent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Scholz, Jonas</dc:creator>
  <cp:lastModifiedBy>Scholz, Jonas</cp:lastModifiedBy>
  <cp:revision>102</cp:revision>
  <dcterms:created xsi:type="dcterms:W3CDTF">2025-07-12T21:30:32Z</dcterms:created>
  <dcterms:modified xsi:type="dcterms:W3CDTF">2025-07-17T16:35:21Z</dcterms:modified>
</cp:coreProperties>
</file>

<file path=docProps/thumbnail.jpeg>
</file>